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323" r:id="rId4"/>
    <p:sldId id="256" r:id="rId5"/>
    <p:sldId id="278" r:id="rId6"/>
    <p:sldId id="304" r:id="rId7"/>
    <p:sldId id="279" r:id="rId8"/>
    <p:sldId id="312" r:id="rId9"/>
    <p:sldId id="315" r:id="rId10"/>
    <p:sldId id="306" r:id="rId11"/>
    <p:sldId id="303" r:id="rId12"/>
    <p:sldId id="316" r:id="rId13"/>
    <p:sldId id="317" r:id="rId14"/>
    <p:sldId id="318" r:id="rId15"/>
    <p:sldId id="313" r:id="rId16"/>
    <p:sldId id="320" r:id="rId17"/>
    <p:sldId id="319" r:id="rId18"/>
    <p:sldId id="322" r:id="rId19"/>
    <p:sldId id="321" r:id="rId20"/>
    <p:sldId id="307" r:id="rId21"/>
    <p:sldId id="308" r:id="rId22"/>
    <p:sldId id="311" r:id="rId23"/>
    <p:sldId id="310" r:id="rId24"/>
    <p:sldId id="288" r:id="rId25"/>
    <p:sldId id="291" r:id="rId26"/>
    <p:sldId id="324" r:id="rId27"/>
    <p:sldId id="270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3188" autoAdjust="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1C49-2B40-4BB5-BC30-7CE6CF1D4000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3BFE7-88D8-4466-98EB-43AB5D719A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72DB-D034-4F92-B9C2-BFFDDB345508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9BA4F-64D0-4C27-88B0-8CF5D983BC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A288-A02C-45D3-BE99-3F51106331A8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07EBA-D710-429B-836D-04EAA99828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E020-D1C6-4CE9-ADD6-FB9AC97B1248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44366-4490-4D0E-A17B-77EB952967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FDD0-A3C3-4654-BC52-775B8E95FD42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0A841-EED8-46CA-BE06-795BBF3777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5737-7F4F-499A-B781-AC32CD143C66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B3F3-ADE8-4BBA-92AA-A8ED412770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95E9-7573-4054-A5BE-23B498212D86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01835-A500-4A21-AF10-D1A3B31909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AAFD-DA81-4FD9-B2A8-10EFBCB371FE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7BB6B-6CCA-416E-B0E3-BB6055FCF4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991E-A48C-4FB9-AD9E-303F473847DC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F46F-9A21-4337-AB2F-679B14925A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30AC-E4B9-40CA-8E5C-2FD073C19A3B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03F5-FADE-4C87-8C5B-7E74452127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09CE-1570-4936-8599-606EDAF9B041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A1F9D-7A55-4226-B231-FD503662B44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965CFE-884F-4097-A088-379231007DCF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A7F3599-5E1E-4DE7-80DA-53B05BA1EF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Андрей\Desktop\Безымянны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963" y="692150"/>
            <a:ext cx="90630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altLang="ru-RU" sz="6000" b="1" smtClean="0">
                <a:latin typeface="Times New Roman" pitchFamily="18" charset="0"/>
                <a:cs typeface="Times New Roman" pitchFamily="18" charset="0"/>
              </a:rPr>
              <a:t>Задание 2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6000" b="1" smtClean="0">
                <a:latin typeface="Times New Roman" pitchFamily="18" charset="0"/>
                <a:cs typeface="Times New Roman" pitchFamily="18" charset="0"/>
              </a:rPr>
              <a:t>(типы повреждений)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208907"/>
              </p:ext>
            </p:extLst>
          </p:nvPr>
        </p:nvGraphicFramePr>
        <p:xfrm>
          <a:off x="0" y="0"/>
          <a:ext cx="9143999" cy="62801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11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9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82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82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64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7959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Схематическое изображение травмы</a:t>
                      </a:r>
                      <a:endParaRPr lang="ru-RU" sz="3200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97" marR="627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0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1 </a:t>
                      </a:r>
                      <a:r>
                        <a:rPr lang="ru-RU" sz="2400" b="1" dirty="0" err="1" smtClean="0"/>
                        <a:t>гр</a:t>
                      </a: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2 </a:t>
                      </a:r>
                      <a:r>
                        <a:rPr lang="ru-RU" sz="2400" b="1" dirty="0" err="1" smtClean="0"/>
                        <a:t>гр</a:t>
                      </a: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3 </a:t>
                      </a:r>
                      <a:r>
                        <a:rPr lang="ru-RU" sz="2400" b="1" dirty="0" err="1" smtClean="0"/>
                        <a:t>гр</a:t>
                      </a: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4 </a:t>
                      </a:r>
                      <a:r>
                        <a:rPr lang="ru-RU" sz="2400" b="1" dirty="0" err="1" smtClean="0"/>
                        <a:t>гр</a:t>
                      </a: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9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травмы</a:t>
                      </a:r>
                      <a:endParaRPr lang="ru-RU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Растяжение связок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Перелом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Вывих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Ушиб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9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травм</a:t>
                      </a:r>
                      <a:endParaRPr lang="ru-RU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</a:tr>
              <a:tr h="979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Симптомы травмы</a:t>
                      </a:r>
                      <a:endParaRPr lang="ru-RU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0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Меры первой помощи</a:t>
                      </a:r>
                      <a:endParaRPr lang="ru-RU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97" marR="6279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0522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4438" y="1341438"/>
            <a:ext cx="10795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3" name="Рисунок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6100" y="1412875"/>
            <a:ext cx="1252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4" name="Рисунок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325" y="1412875"/>
            <a:ext cx="1203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5" name="Рисунок 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18438" y="1341438"/>
            <a:ext cx="13255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xn--j1ahfl.xn--p1ai/data/ppt_to_html/u252447/p121479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3" y="188640"/>
            <a:ext cx="850843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2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xn--j1ahfl.xn--p1ai/data/ppt_to_html/u252447/p121479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64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5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xn--j1ahfl.xn--p1ai/data/ppt_to_html/u252447/p12147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7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айл:Bior8 16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4" y="32454"/>
            <a:ext cx="4824536" cy="66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d.videouroki.net/products/conspekty/bio8/13-piervaia-pomoshch-pri-ushibakh-rastiazhieniiakh-vyvikhakh-i-pierielomakh.files/image0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3"/>
          <a:stretch/>
        </p:blipFill>
        <p:spPr bwMode="auto">
          <a:xfrm>
            <a:off x="4355976" y="332656"/>
            <a:ext cx="486709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fsd.videouroki.net/products/conspekty/bio8/13-piervaia-pomoshch-pri-ushibakh-rastiazhieniiakh-vyvikhakh-i-pierielomakh.files/image0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1"/>
          <a:stretch/>
        </p:blipFill>
        <p:spPr bwMode="auto">
          <a:xfrm>
            <a:off x="4860032" y="3522840"/>
            <a:ext cx="482995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8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xn--j1ahfl.xn--p1ai/data/ppt_to_html/u252447/p121479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ывих пальца - признаки, причины, симптомы, лечение и профилактика -  iDoctor.k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3248634"/>
            <a:ext cx="5400600" cy="34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5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xn--j1ahfl.xn--p1ai/data/ppt_to_html/u252447/p121479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шиб  - результат закрытого повреждения тканей и органов тела тупым предметом.  Симптомы: боль, отек, наличие ссадины, синяка (гематомы) на месте ушиба. Тяжелые ушибы Легкие ушибы Средние ушибы небольшое кровоизлияние с образованием синяков более значительные кровоизлияния с образованием кровоподтека опасные для жизни внутренние кровотечения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146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казание ПП: 1.Холод 2.Холодная вода 3.Мазь (по показанию) При ушибе могут пострадать не только поверхностные ткани, но и внутренние органы – печень, почки и др. Особенно опасно сотрясение головного мозга. Даже кратковременная потеря сознания при падении или рвота после него требует немедленного обращения к врачу. Меры первой помощи при ушибе направлены, прежде всего, на уменьшение боли и внутреннего кровотечения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0891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11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790" y="211058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Тест.  Выпишите номера правильных суждений.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7185"/>
              </p:ext>
            </p:extLst>
          </p:nvPr>
        </p:nvGraphicFramePr>
        <p:xfrm>
          <a:off x="179512" y="836712"/>
          <a:ext cx="8568952" cy="5877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952"/>
              </a:tblGrid>
              <a:tr h="5877272"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1.Костная ткань состоит из живых клеток и межклеточного вещества.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2. Рост трубчатых костей в длину осуществляется за счет деления  клеток хрящевой ткани образующих головки костей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3.Хрящи образованы эпителиальной тканью.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4.Опорно-двигательная система выполняет опорную, двигательную и кроветворную функции.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5.Тело трубчатой кости внутри заполнено красным косным мозгом.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6.Изгибы позвоночника и стопы не имеют приспособительного значения.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7.Сустав это подвижное соединение костей.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8. Мышцы образованы из гладкой мышечной ткани.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9.Органические вещества придают костям прочность, гибкость, упругость</a:t>
                      </a:r>
                    </a:p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10. При статической работе мышцы постоянно находятся в тонусе.</a:t>
                      </a:r>
                      <a:endParaRPr lang="ru-RU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11079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Arial" charset="0"/>
              </a:rPr>
              <a:t>ФИЗКУЛЬТМИНУТКА</a:t>
            </a:r>
          </a:p>
        </p:txBody>
      </p:sp>
      <p:pic>
        <p:nvPicPr>
          <p:cNvPr id="593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3068960"/>
            <a:ext cx="4752528" cy="342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16619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Работа в группах. </a:t>
            </a:r>
          </a:p>
          <a:p>
            <a:pPr algn="ctr" eaLnBrk="1" hangingPunct="1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(разбор ситуации)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2" descr="ÐÐ°ÑÑÐ¸Ð½ÐºÐ¸ Ð¿Ð¾ Ð·Ð°Ð¿ÑÐ¾ÑÑ ÑÐ¼ÐµÑÐ½ÑÐµ Ð¿Ð°Ð´ÐµÐ½Ð¸Ñ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92896"/>
            <a:ext cx="3048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32" name="Picture 16" descr="ÐÐ°ÑÑÐ¸Ð½ÐºÐ¸ Ð¿Ð¾ Ð·Ð°Ð¿ÑÐ¾ÑÑ ÑÐ¼ÐµÑÐ½ÑÐµ Ð¿Ð°Ð´ÐµÐ½Ð¸Ñ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4437112"/>
            <a:ext cx="330729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34" name="Picture 18" descr="ÐÐ°ÑÑÐ¸Ð½ÐºÐ¸ Ð¿Ð¾ Ð·Ð°Ð¿ÑÐ¾ÑÑ Ð¿Ð°Ð´ÐµÐ½Ð¸Ñ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4509120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36" name="Picture 20" descr="ÐÐ°ÑÑÐ¸Ð½ÐºÐ¸ Ð¿Ð¾ Ð·Ð°Ð¿ÑÐ¾ÑÑ Ð¿ÐµÑÐµÐ¼ÐµÐ½Ð° ÑÐºÐ¾Ð»Ð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2276872"/>
            <a:ext cx="2698556" cy="195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38" name="Picture 22" descr="ÐÐ°ÑÑÐ¸Ð½ÐºÐ¸ Ð¿Ð¾ Ð·Ð°Ð¿ÑÐ¾ÑÑ Ð¿ÐµÑÐµÐ¼ÐµÐ½Ð° ÑÐºÐ¾Ð»Ðµ ÑÐ¾Ð»ÐºÐ½ÑÐ»Ð¸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8831" y="2348880"/>
            <a:ext cx="3065169" cy="172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40" name="Picture 24" descr="ÐÐ°ÑÑÐ¸Ð½ÐºÐ¸ Ð¿Ð¾ Ð·Ð°Ð¿ÑÐ¾ÑÑ Ð¿ÐµÑÐµÐ¼ÐµÐ½Ð° ÑÐºÐ¾Ð»Ðµ ÑÐ¾Ð»ÐºÐ½ÑÐ»Ð¸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8184" y="4509120"/>
            <a:ext cx="27070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338138"/>
            <a:ext cx="9144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НЕОБХОДИМО!</a:t>
            </a:r>
            <a:endParaRPr lang="ru-RU" altLang="ru-RU" sz="4400" i="1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sz="4400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Определить вид повреждения </a:t>
            </a:r>
          </a:p>
          <a:p>
            <a:r>
              <a:rPr lang="ru-RU" altLang="ru-RU" sz="4400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путём анализа симптомов и механизма травмы.</a:t>
            </a:r>
          </a:p>
          <a:p>
            <a:r>
              <a:rPr lang="ru-RU" altLang="ru-RU" sz="4400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2.Исходя из характера повреждения, оказать доврачебную помощь.</a:t>
            </a:r>
          </a:p>
          <a:p>
            <a:r>
              <a:rPr lang="ru-RU" altLang="ru-RU" sz="4400" b="1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Все действия по оказанию первой помощи должны быть физиологически обоснованны!</a:t>
            </a:r>
            <a:endParaRPr lang="ru-RU" altLang="ru-RU" sz="4400" i="1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ДОВРАЧЕБНАЯ (ПЕРВАЯ) ПОМОЩЬ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простейшие срочные меры, необходимые для спасения жизни и здоровья пострадавшим при повреждениях, несчастных случаях и внезапных заболеваниях. </a:t>
            </a:r>
          </a:p>
        </p:txBody>
      </p:sp>
      <p:pic>
        <p:nvPicPr>
          <p:cNvPr id="2560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875" y="2997200"/>
            <a:ext cx="3465513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619250" y="1628775"/>
            <a:ext cx="67691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404813"/>
            <a:ext cx="9144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§ 16, ответить на вопросы, выучить понятия.</a:t>
            </a:r>
          </a:p>
          <a:p>
            <a:pPr eaLnBrk="1" hangingPunct="1">
              <a:defRPr/>
            </a:pP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памятки </a:t>
            </a:r>
            <a:r>
              <a:rPr lang="ru-RU" sz="4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помощь при растяжении связок, вывихах суставов, переломах костей»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4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400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99695"/>
              </p:ext>
            </p:extLst>
          </p:nvPr>
        </p:nvGraphicFramePr>
        <p:xfrm>
          <a:off x="179512" y="116632"/>
          <a:ext cx="8568952" cy="5517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952"/>
              </a:tblGrid>
              <a:tr h="5517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Произошла автомобильная авария. Есть двое пострадавших – женщина и мужчина. Мужчина находился за рулём, женщина – пассажирка. После того, как их извлекли из машины, было видно, что у женщины, кричащей и плачущей от боли, перелом бедренной кости. Нарушение кожных и мышечных покровов, видна часть кости </a:t>
                      </a:r>
                      <a:r>
                        <a:rPr lang="ru-RU" sz="2400" dirty="0" smtClean="0">
                          <a:effectLst/>
                        </a:rPr>
                        <a:t> и  </a:t>
                      </a:r>
                      <a:r>
                        <a:rPr lang="ru-RU" sz="2400" dirty="0">
                          <a:effectLst/>
                        </a:rPr>
                        <a:t>кровотечение. Мужчина же вёл себя спокойно, был в сознании, но вял и бледен, крови на одежде и на видимых участках тела не было. Обоих через 30 минут доставили в больницу, но через некоторое время мужчина умер.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6" name="AutoShape 2" descr="https://rus35.ru/wp-content/uploads/2022/06/carcrash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rus35.ru/wp-content/uploads/2022/06/carcrash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D:\Рабочий стол\Уроки 2022\8 кл\урок 15 Нарушение ОДА ЛР 6 Плоскостопия\carcrash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45" y="3501008"/>
            <a:ext cx="4464496" cy="29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45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Картинки по запросу будьте здоров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913"/>
            <a:ext cx="9144000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148575"/>
              </p:ext>
            </p:extLst>
          </p:nvPr>
        </p:nvGraphicFramePr>
        <p:xfrm>
          <a:off x="179512" y="116632"/>
          <a:ext cx="8568952" cy="5517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952"/>
              </a:tblGrid>
              <a:tr h="5517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Произошла автомобильная авария. Есть двое пострадавших – женщина и мужчина. Мужчина находился за рулём, женщина – пассажирка. После того, как их извлекли из машины, было видно, что у женщины, кричащей и плачущей от боли, перелом бедренной кости. Нарушение кожных и мышечных покровов, видна часть кости </a:t>
                      </a:r>
                      <a:r>
                        <a:rPr lang="ru-RU" sz="2400" dirty="0" smtClean="0">
                          <a:effectLst/>
                        </a:rPr>
                        <a:t> и  </a:t>
                      </a:r>
                      <a:r>
                        <a:rPr lang="ru-RU" sz="2400" dirty="0">
                          <a:effectLst/>
                        </a:rPr>
                        <a:t>кровотечение. Мужчина же вёл себя спокойно, был в сознании, но вял и бледен, крови на одежде и на видимых участках тела не было. Обоих через 30 минут доставили в больницу, но через некоторое время мужчина умер.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6" name="AutoShape 2" descr="https://rus35.ru/wp-content/uploads/2022/06/carcrash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rus35.ru/wp-content/uploads/2022/06/carcrash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D:\Рабочий стол\Уроки 2022\8 кл\урок 15 Нарушение ОДА ЛР 6 Плоскостопия\carcrash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45" y="3501008"/>
            <a:ext cx="4464496" cy="29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0" y="765175"/>
            <a:ext cx="8286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помощь </a:t>
            </a:r>
          </a:p>
          <a:p>
            <a:pPr eaLnBrk="1" hangingPunct="1"/>
            <a:r>
              <a:rPr lang="ru-RU" alt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растяжении связок, </a:t>
            </a:r>
            <a:r>
              <a:rPr lang="ru-RU" alt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вывихах, </a:t>
            </a:r>
            <a:r>
              <a:rPr lang="ru-RU" alt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переломах костей</a:t>
            </a:r>
            <a:endParaRPr lang="ru-RU" alt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713" y="0"/>
            <a:ext cx="30972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sz="3200" dirty="0"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4103" name="Picture 7" descr="ÐÐ°ÑÑÐ¸Ð½ÐºÐ¸ Ð¿Ð¾ Ð·Ð°Ð¿ÑÐ¾ÑÑ ÐÐµÑÐ²Ð°Ñ Ð¿Ð¾Ð¼Ð¾ÑÑ Ð¿ÑÐ¸ ÑÐ°ÑÑÑÐ¶ÐµÐ½Ð¸Ð¸ ÑÐ²ÑÐ·Ð¾Ðº, Ð²ÑÐ²Ð¸ÑÐ°Ñ ÑÑÑÑÐ°Ð²Ð¾Ð², Ð¿ÐµÑÐµÐ»Ð¾Ð¼Ð°Ñ ÐºÐ¾ÑÑÐµÐ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06864" y="836712"/>
            <a:ext cx="32371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ÐÐ°ÑÑÐ¸Ð½ÐºÐ¸ Ð¿Ð¾ Ð·Ð°Ð¿ÑÐ¾ÑÑ ÐÐµÑÐ²Ð°Ñ Ð¿Ð¾Ð¼Ð¾ÑÑ Ð¿ÑÐ¸ ÑÐ°ÑÑÑÐ¶ÐµÐ½Ð¸Ð¸ ÑÐ²ÑÐ·Ð¾Ðº, Ð²ÑÐ²Ð¸ÑÐ°Ñ ÑÑÑÑÐ°Ð²Ð¾Ð², Ð¿ÐµÑÐµÐ»Ð¾Ð¼Ð°Ñ ÐºÐ¾ÑÑÐµÐ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4694806"/>
            <a:ext cx="4205461" cy="216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3590"/>
            <a:ext cx="8820150" cy="68326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/>
              <a:t>познакомиться с видами травм и с приемами оказания  первой доврачебной помощи </a:t>
            </a:r>
            <a:r>
              <a:rPr lang="ru-RU" sz="5400" b="1" i="1" dirty="0"/>
              <a:t>при ушибах, растяжениях связок, вывихах суставов, переломах костей.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altLang="ru-RU" sz="6000" b="1" smtClean="0">
                <a:latin typeface="Times New Roman" pitchFamily="18" charset="0"/>
                <a:cs typeface="Times New Roman" pitchFamily="18" charset="0"/>
              </a:rPr>
              <a:t>Задание 1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6000" b="1" smtClean="0">
                <a:latin typeface="Times New Roman" pitchFamily="18" charset="0"/>
                <a:cs typeface="Times New Roman" pitchFamily="18" charset="0"/>
              </a:rPr>
              <a:t>(на определение соответствия)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577051"/>
        </p:xfrm>
        <a:graphic>
          <a:graphicData uri="http://schemas.openxmlformats.org/drawingml/2006/table">
            <a:tbl>
              <a:tblPr/>
              <a:tblGrid>
                <a:gridCol w="3132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1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17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раздел клинической медицины, изучающий травмы, их причины, виды и методы профилактики и лечения.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17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Травматология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раздел клинической медицины, изучающий врожденные и приобретенные деформации и нарушения функции опорно-двигательного аппарата.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17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Хирургия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хирургическая операция – удаление периферической части органа, (чаще конечности) или травматическое отсечение.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17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Ортопедия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метод рентгенодиагностики, заключайщийся в получении фиксированного рентгеновского изображения объекта на фотоматериале.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Рентгенография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Д) нарушение целостности кости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06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Ампутация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Е) изменение положения или формы суставных поверхностей костей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317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Перелом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Ж) древнейшая медицинская специальность, изучающая заболевания, основной метод которых операция.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317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Вывих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З) повреждение тканей организма человека с нарушением их целостности и функций, вызванных внешним механическим воздействием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248245"/>
              </p:ext>
            </p:extLst>
          </p:nvPr>
        </p:nvGraphicFramePr>
        <p:xfrm>
          <a:off x="395536" y="1628800"/>
          <a:ext cx="8229600" cy="2105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21055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Ответы: 1З; 2А; 3Ж; 4Б; 5Г; 6В; 7Д; 8Е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98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xn--j1ahfl.xn--p1ai/data/ppt_to_html/u252447/p121479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63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611</Words>
  <Application>Microsoft Office PowerPoint</Application>
  <PresentationFormat>Экран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118</cp:revision>
  <dcterms:created xsi:type="dcterms:W3CDTF">2011-12-26T02:16:03Z</dcterms:created>
  <dcterms:modified xsi:type="dcterms:W3CDTF">2022-11-03T11:19:04Z</dcterms:modified>
</cp:coreProperties>
</file>