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4" r:id="rId1"/>
  </p:sldMasterIdLst>
  <p:sldIdLst>
    <p:sldId id="273" r:id="rId2"/>
    <p:sldId id="300" r:id="rId3"/>
    <p:sldId id="309" r:id="rId4"/>
    <p:sldId id="301" r:id="rId5"/>
    <p:sldId id="303" r:id="rId6"/>
    <p:sldId id="304" r:id="rId7"/>
    <p:sldId id="307" r:id="rId8"/>
    <p:sldId id="308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31" r:id="rId19"/>
    <p:sldId id="332" r:id="rId20"/>
    <p:sldId id="320" r:id="rId21"/>
    <p:sldId id="321" r:id="rId22"/>
    <p:sldId id="324" r:id="rId23"/>
    <p:sldId id="322" r:id="rId24"/>
    <p:sldId id="325" r:id="rId25"/>
    <p:sldId id="326" r:id="rId26"/>
    <p:sldId id="327" r:id="rId27"/>
    <p:sldId id="328" r:id="rId28"/>
    <p:sldId id="329" r:id="rId29"/>
    <p:sldId id="333" r:id="rId30"/>
    <p:sldId id="286" r:id="rId31"/>
    <p:sldId id="287" r:id="rId32"/>
    <p:sldId id="288" r:id="rId33"/>
    <p:sldId id="289" r:id="rId34"/>
    <p:sldId id="290" r:id="rId35"/>
    <p:sldId id="293" r:id="rId36"/>
    <p:sldId id="295" r:id="rId37"/>
    <p:sldId id="296" r:id="rId38"/>
    <p:sldId id="294" r:id="rId39"/>
    <p:sldId id="298" r:id="rId40"/>
    <p:sldId id="27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75" d="100"/>
          <a:sy n="75" d="100"/>
        </p:scale>
        <p:origin x="-7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33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33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2020-2021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349 учащихся</c:v>
                </c:pt>
                <c:pt idx="1">
                  <c:v>235 учащихся</c:v>
                </c:pt>
                <c:pt idx="2">
                  <c:v>150 учащихся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2021-2022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349 учащихся</c:v>
                </c:pt>
                <c:pt idx="1">
                  <c:v>235 учащихся</c:v>
                </c:pt>
                <c:pt idx="2">
                  <c:v>150 учащихся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2022-2023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349 учащихся</c:v>
                </c:pt>
                <c:pt idx="1">
                  <c:v>235 учащихся</c:v>
                </c:pt>
                <c:pt idx="2">
                  <c:v>150 учащихся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196096"/>
        <c:axId val="116197632"/>
        <c:axId val="116203968"/>
      </c:bar3DChart>
      <c:catAx>
        <c:axId val="11619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6197632"/>
        <c:crosses val="autoZero"/>
        <c:auto val="1"/>
        <c:lblAlgn val="ctr"/>
        <c:lblOffset val="100"/>
        <c:noMultiLvlLbl val="0"/>
      </c:catAx>
      <c:valAx>
        <c:axId val="11619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196096"/>
        <c:crosses val="autoZero"/>
        <c:crossBetween val="between"/>
      </c:valAx>
      <c:serAx>
        <c:axId val="116203968"/>
        <c:scaling>
          <c:orientation val="minMax"/>
        </c:scaling>
        <c:delete val="1"/>
        <c:axPos val="b"/>
        <c:majorTickMark val="out"/>
        <c:minorTickMark val="none"/>
        <c:tickLblPos val="none"/>
        <c:crossAx val="116197632"/>
        <c:crosses val="autoZero"/>
      </c:ser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r"/>
      <c:layout/>
      <c:overlay val="0"/>
      <c:spPr>
        <a:solidFill>
          <a:schemeClr val="accent6">
            <a:lumMod val="40000"/>
            <a:lumOff val="60000"/>
          </a:schemeClr>
        </a:solidFill>
        <a:ln>
          <a:solidFill>
            <a:schemeClr val="accent1"/>
          </a:solidFill>
        </a:ln>
      </c:sp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solidFill>
          <a:schemeClr val="accent4">
            <a:lumMod val="20000"/>
            <a:lumOff val="80000"/>
          </a:schemeClr>
        </a:solidFill>
      </c:spPr>
    </c:floor>
    <c:sideWall>
      <c:thickness val="0"/>
      <c:spPr>
        <a:solidFill>
          <a:schemeClr val="accent4">
            <a:lumMod val="40000"/>
            <a:lumOff val="60000"/>
          </a:schemeClr>
        </a:solidFill>
        <a:effectLst>
          <a:outerShdw blurRad="50800" dist="50800" dir="5400000" algn="ctr" rotWithShape="0">
            <a:schemeClr val="accent5">
              <a:lumMod val="90000"/>
            </a:schemeClr>
          </a:outerShdw>
        </a:effectLst>
      </c:spPr>
    </c:sideWall>
    <c:backWall>
      <c:thickness val="0"/>
      <c:spPr>
        <a:solidFill>
          <a:schemeClr val="accent4">
            <a:lumMod val="40000"/>
            <a:lumOff val="60000"/>
          </a:schemeClr>
        </a:solidFill>
        <a:effectLst>
          <a:outerShdw blurRad="50800" dist="50800" dir="5400000" algn="ctr" rotWithShape="0">
            <a:schemeClr val="accent5">
              <a:lumMod val="90000"/>
            </a:schemeClr>
          </a:outerShdw>
        </a:effectLst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2020-2021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cat>
            <c:strRef>
              <c:f>Лист1!$A$2:$A$5</c:f>
              <c:strCache>
                <c:ptCount val="4"/>
                <c:pt idx="0">
                  <c:v>муниципальный уровень</c:v>
                </c:pt>
                <c:pt idx="1">
                  <c:v>региональный уровень</c:v>
                </c:pt>
                <c:pt idx="2">
                  <c:v>федеральный уровень</c:v>
                </c:pt>
                <c:pt idx="3">
                  <c:v>межународный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15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2021-2022</c:v>
                </c:pt>
              </c:strCache>
            </c:strRef>
          </c:tx>
          <c:spPr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c:spPr>
          <c:invertIfNegative val="0"/>
          <c:cat>
            <c:strRef>
              <c:f>Лист1!$A$2:$A$5</c:f>
              <c:strCache>
                <c:ptCount val="4"/>
                <c:pt idx="0">
                  <c:v>муниципальный уровень</c:v>
                </c:pt>
                <c:pt idx="1">
                  <c:v>региональный уровень</c:v>
                </c:pt>
                <c:pt idx="2">
                  <c:v>федеральный уровень</c:v>
                </c:pt>
                <c:pt idx="3">
                  <c:v>межународный уровень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</c:v>
                </c:pt>
                <c:pt idx="1">
                  <c:v>17</c:v>
                </c:pt>
                <c:pt idx="2">
                  <c:v>25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rgbClr val="2D2D8A">
                <a:lumMod val="40000"/>
                <a:lumOff val="6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муниципальный уровень</c:v>
                </c:pt>
                <c:pt idx="1">
                  <c:v>региональный уровень</c:v>
                </c:pt>
                <c:pt idx="2">
                  <c:v>федеральный уровень</c:v>
                </c:pt>
                <c:pt idx="3">
                  <c:v>межународный уровень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32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324224"/>
        <c:axId val="116325760"/>
        <c:axId val="116206208"/>
      </c:bar3DChart>
      <c:catAx>
        <c:axId val="116324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accent2">
              <a:lumMod val="20000"/>
              <a:lumOff val="80000"/>
            </a:schemeClr>
          </a:solidFill>
        </c:spPr>
        <c:crossAx val="116325760"/>
        <c:crosses val="autoZero"/>
        <c:auto val="1"/>
        <c:lblAlgn val="ctr"/>
        <c:lblOffset val="100"/>
        <c:noMultiLvlLbl val="0"/>
      </c:catAx>
      <c:valAx>
        <c:axId val="116325760"/>
        <c:scaling>
          <c:orientation val="minMax"/>
        </c:scaling>
        <c:delete val="0"/>
        <c:axPos val="l"/>
        <c:majorGridlines>
          <c:spPr>
            <a:effectLst>
              <a:outerShdw blurRad="50800" dist="50800" dir="5400000" algn="ctr" rotWithShape="0">
                <a:srgbClr val="FFC000"/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crossAx val="116324224"/>
        <c:crosses val="autoZero"/>
        <c:crossBetween val="between"/>
      </c:valAx>
      <c:serAx>
        <c:axId val="116206208"/>
        <c:scaling>
          <c:orientation val="minMax"/>
        </c:scaling>
        <c:delete val="1"/>
        <c:axPos val="b"/>
        <c:majorTickMark val="out"/>
        <c:minorTickMark val="none"/>
        <c:tickLblPos val="none"/>
        <c:crossAx val="116325760"/>
        <c:crosses val="autoZero"/>
      </c:serAx>
      <c:spPr>
        <a:effectLst>
          <a:outerShdw blurRad="50800" dist="50800" dir="5400000" algn="ctr" rotWithShape="0">
            <a:schemeClr val="accent3">
              <a:lumMod val="65000"/>
            </a:schemeClr>
          </a:outerShdw>
        </a:effectLst>
      </c:spPr>
    </c:plotArea>
    <c:legend>
      <c:legendPos val="r"/>
      <c:layout/>
      <c:overlay val="0"/>
      <c:spPr>
        <a:solidFill>
          <a:schemeClr val="accent4">
            <a:lumMod val="40000"/>
            <a:lumOff val="60000"/>
          </a:schemeClr>
        </a:solidFill>
        <a:ln>
          <a:solidFill>
            <a:schemeClr val="accent5">
              <a:lumMod val="90000"/>
            </a:schemeClr>
          </a:solidFill>
        </a:ln>
      </c:sp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Слайд № </a:t>
            </a:r>
            <a:fld id="{17A1687E-92B5-41A2-9327-4342B109D8C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Слайд № </a:t>
            </a:r>
            <a:fld id="{8E92D8DF-0E1B-49D0-94D5-D55B9DEC859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Слайд № </a:t>
            </a:r>
            <a:fld id="{BC101193-BFF1-4C63-8113-0C2140CC777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Слайд № </a:t>
            </a:r>
            <a:fld id="{DC3B4D1B-9ABF-4B89-9F34-D3A5878518B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Слайд № </a:t>
            </a:r>
            <a:fld id="{3FD99ACB-B9A7-4F89-80C5-8BA102C136D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Слайд № </a:t>
            </a:r>
            <a:fld id="{71C2E7D5-8298-408A-8512-C00CB7DC8CF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Слайд № </a:t>
            </a:r>
            <a:fld id="{A6D421CC-C572-410E-9773-A893DF1FFCA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Слайд № </a:t>
            </a:r>
            <a:fld id="{DF7CF7E8-DE6D-4A75-AC92-99ED876C8EA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Слайд № </a:t>
            </a:r>
            <a:fld id="{93CB71D1-1CF8-4B87-AA89-1704B2B5788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Слайд № </a:t>
            </a:r>
            <a:fld id="{F3C6D17A-578B-467F-B72B-EC1EBA4B18A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Слайд № </a:t>
            </a:r>
            <a:fld id="{687E2242-58F2-4A1A-9778-49B286EB203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Слайд № </a:t>
            </a:r>
            <a:fld id="{1E41D65E-C565-4973-9799-1CFFB7C98E3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razrabotka-zadanij-po-funkcionalnoj-gramotnosti-5686665.html" TargetMode="External"/><Relationship Id="rId2" Type="http://schemas.openxmlformats.org/officeDocument/2006/relationships/hyperlink" Target="https://dobro.ru/project/10038319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fourok.ru/igra-nazad-v-sssr-5749503.html" TargetMode="External"/><Relationship Id="rId4" Type="http://schemas.openxmlformats.org/officeDocument/2006/relationships/hyperlink" Target="https://infourok.ru/praktikum-po-obshestvoznaniyu-zadanie-25-5686657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-2319234"/>
            <a:ext cx="9073008" cy="1049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u="sng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u="sng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u="sng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u="sng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u="sng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Публичная презентация  достижений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учителя истории и обществознания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«СОШ № 4 с углублённым изучением отдельных предметов» г. Усинска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Панковой Елены Юрьевны.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u="sng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u="sng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2592288" cy="2212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593565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 моих учеников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576" y="1700808"/>
          <a:ext cx="7632848" cy="3389934"/>
        </p:xfrm>
        <a:graphic>
          <a:graphicData uri="http://schemas.openxmlformats.org/drawingml/2006/table">
            <a:tbl>
              <a:tblPr/>
              <a:tblGrid>
                <a:gridCol w="587143"/>
                <a:gridCol w="3131425"/>
                <a:gridCol w="1243360"/>
                <a:gridCol w="2670920"/>
              </a:tblGrid>
              <a:tr h="803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№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FFFFFF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Мероприятие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FFFFFF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Дата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FFFFFF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Результат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</a:tr>
              <a:tr h="708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Всероссийская олимпиада школьников «Ломоносов», проводимую МГУ имени М.В. Ломоносова совместно с другими вузами России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всероссийский уровень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2021-2022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</a:tr>
              <a:tr h="779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«Культура как способ сохранения суверенитета», проводимую Нижегородским государственным университетом имени Н.И.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Лобачевского/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в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сероссийский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уровень                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2021-2022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593565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 моих учеников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5940425" cy="334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Downloads\PHOTO-2023-06-12-13-04-0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796136" y="3789040"/>
            <a:ext cx="2016225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593565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Мои достижения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СОБРАЛА НОЯБРЬ 2017\Грамоты мама\2016_07_25\IMG_007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340804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СОБРАЛА НОЯБРЬ 2017\Грамоты мама\2016_07_25\IMG_007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352800" cy="447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593565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 моих учеников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87624" y="1263923"/>
          <a:ext cx="6912768" cy="5353956"/>
        </p:xfrm>
        <a:graphic>
          <a:graphicData uri="http://schemas.openxmlformats.org/drawingml/2006/table">
            <a:tbl>
              <a:tblPr/>
              <a:tblGrid>
                <a:gridCol w="531751"/>
                <a:gridCol w="3716721"/>
                <a:gridCol w="1008112"/>
                <a:gridCol w="1656184"/>
              </a:tblGrid>
              <a:tr h="243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latin typeface="Century Schoolbook"/>
                          <a:ea typeface="Times New Roman"/>
                          <a:cs typeface="Arial"/>
                        </a:rPr>
                        <a:t>№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latin typeface="Century Schoolbook"/>
                          <a:ea typeface="Times New Roman"/>
                          <a:cs typeface="Arial"/>
                        </a:rPr>
                        <a:t>Мероприятие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latin typeface="Century Schoolbook"/>
                          <a:ea typeface="Times New Roman"/>
                          <a:cs typeface="Arial"/>
                        </a:rPr>
                        <a:t>Дата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latin typeface="Century Schoolbook"/>
                          <a:ea typeface="Times New Roman"/>
                          <a:cs typeface="Arial"/>
                        </a:rPr>
                        <a:t>Результат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466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Исторический квест «Дальневосточная Победа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»/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муниципальный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46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Научно-практическая конференция «Надежда науки»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 школьный уровень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Times New Roman"/>
                          <a:cs typeface="Times New Roman"/>
                        </a:rPr>
                        <a:t>Регулярно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Times New Roman"/>
                          <a:cs typeface="Times New Roman"/>
                        </a:rPr>
                        <a:t>Победители и призёры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</a:tr>
              <a:tr h="446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«Диктант Победы»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 всероссийский уровень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Times New Roman"/>
                          <a:ea typeface="Times New Roman"/>
                          <a:cs typeface="Times New Roman"/>
                        </a:rPr>
                        <a:t>Регулярно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Times New Roman"/>
                          <a:cs typeface="Times New Roman"/>
                        </a:rPr>
                        <a:t>Благодарственные письма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46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Исторический квест «Сталинградская битва»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 муниципальный уровень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Times New Roman"/>
                          <a:cs typeface="Times New Roman"/>
                        </a:rPr>
                        <a:t>3 место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</a:tr>
              <a:tr h="446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Научно-практическая конференция «Шаг в науку»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/ муниципальный уровень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Times New Roman"/>
                          <a:cs typeface="Times New Roman"/>
                        </a:rPr>
                        <a:t>Регулярно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Times New Roman"/>
                          <a:cs typeface="Times New Roman"/>
                        </a:rPr>
                        <a:t>Победители и призёры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051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Игра-викторина по истории, посвящённая годовщине вхождения Крыма в состав Российской Федерации, среди учащихся 8-ых классов общеобразовательных организаций «В единстве – сила»/ муниципальный уровень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Times New Roman"/>
                          <a:cs typeface="Times New Roman"/>
                        </a:rPr>
                        <a:t>Призёр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</a:tr>
              <a:tr h="446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Конкурс сочинений «Что я знаю о местном самоуправлении»/ региональный уровень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Times New Roman"/>
                          <a:cs typeface="Times New Roman"/>
                        </a:rPr>
                        <a:t>2019-2020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Times New Roman"/>
                          <a:cs typeface="Times New Roman"/>
                        </a:rPr>
                        <a:t>Благодарственные письма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051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Смотр – конкурс школьных музеев, музейных комнат, музейных уголков, выставок образовательных организаций, посвящённых 100 –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летию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комсомола, в номинации «Лучшая экспозиция»/ муниципальный уровень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atin typeface="Times New Roman"/>
                          <a:ea typeface="Times New Roman"/>
                          <a:cs typeface="Times New Roman"/>
                        </a:rPr>
                        <a:t>Благодарственные письма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20" marR="57420" marT="28710" marB="2871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593565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91680" y="1315974"/>
          <a:ext cx="5976664" cy="5213311"/>
        </p:xfrm>
        <a:graphic>
          <a:graphicData uri="http://schemas.openxmlformats.org/drawingml/2006/table">
            <a:tbl>
              <a:tblPr/>
              <a:tblGrid>
                <a:gridCol w="1479702"/>
                <a:gridCol w="1904674"/>
                <a:gridCol w="1304627"/>
                <a:gridCol w="1287661"/>
              </a:tblGrid>
              <a:tr h="916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образовательной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организации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Форма повышения квалификации, наименование образовательной программы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Дата повышения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квалификации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удостоверения/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сертификата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008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Программы курсов повышения квалификации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0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Центр педагогических инноваций и развитие образования «Новый век» 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Тюмень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Заочно с применением ДО.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Программа повышения квалификации учителей начальных классов «Методика преподавания истории и инновационные подходы к организации учебного процесса в условиях реализации ФГОС»;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Объем – 108 часов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 октября по 15 ноября 2019 года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Серия  993553992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8392 </a:t>
                      </a:r>
                      <a:r>
                        <a:rPr lang="ru-RU" sz="1050" b="1" i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81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АНО ДПО «Каменный город» 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Пермь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Дистанционно с применение ДО.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Курсы повышения квалификации по программе «Основы преподавания финансовой грамотности в общеобразовательной школе»;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Объем – 72 часа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ноября по 07 декабря 2020 года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Дистанционно с применение ДО.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Курсы повышения квалификации по программе «Основы преподавания финансовой грамотности в общеобразовательной школе»;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Объем – 72 часа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593565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75656" y="1340768"/>
          <a:ext cx="5904656" cy="4649496"/>
        </p:xfrm>
        <a:graphic>
          <a:graphicData uri="http://schemas.openxmlformats.org/drawingml/2006/table">
            <a:tbl>
              <a:tblPr/>
              <a:tblGrid>
                <a:gridCol w="1298213"/>
                <a:gridCol w="1798131"/>
                <a:gridCol w="1224136"/>
                <a:gridCol w="1584176"/>
              </a:tblGrid>
              <a:tr h="1482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ГОУДПО «Коми республиканский институт развития образования»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Сыктывкар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Очно – заочно;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Программа повышения квалификации «Адресная методическая поддержка учителя в достижении предметных результатов по истории и обществознанию»;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Объем – 54 часа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06 декабря по 25 декабря 2021 года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Серия 11 581086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1114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53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ГОУДПО «Коми республиканский институт развития образования»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Сыктывкар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Очно – заочно;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Программа повышения квалификации «Реализация требований обновлённых ФГОС НОО, ФГОС ООО»;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Объем – 36 часов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марта  по 12 мая 2022 года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Серия 11 668054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3088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47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ФГБНУ «Институт изучения детства, семьи и воспитания»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Москва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Дистанционно с применение ДО.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Дополнительная профессиональная программа «Программирование воспитания в образовательных организациях»;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Объем – 36 часов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 ноября по 11 декабря 2022 года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Серия 772418669486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СЭФО – 05/</a:t>
                      </a:r>
                      <a:r>
                        <a:rPr lang="ru-RU" sz="1050" b="1" i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РКи</a:t>
                      </a: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-56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593565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9672" y="1397000"/>
          <a:ext cx="5832648" cy="4416552"/>
        </p:xfrm>
        <a:graphic>
          <a:graphicData uri="http://schemas.openxmlformats.org/drawingml/2006/table">
            <a:tbl>
              <a:tblPr/>
              <a:tblGrid>
                <a:gridCol w="1644716"/>
                <a:gridCol w="1573295"/>
                <a:gridCol w="1208381"/>
                <a:gridCol w="1406256"/>
              </a:tblGrid>
              <a:tr h="2120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ООО «Образовательный центр «ИТ – перемена»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Курган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Дистанционно с применение ДО.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Дополнительная профессиональная программа «Обучение детей с ограниченными возможностями здоровья (ОВЗ) на уроках истории и обществознания в условиях реализации ФГОС»;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Объем – 72 часа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 декабря по 23 декабря 2022 года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Серия </a:t>
                      </a:r>
                      <a:r>
                        <a:rPr lang="en-US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IT </a:t>
                      </a: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45103437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003437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436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ООО «Инфоурок» 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Смоленск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Дистанционно с применение ДО.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Дополнительная профессиональная программа «Методика преподавания предметной области «Основы духовно-нравственной культуры народов России»;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Объем – 180 часов.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 ноября 2022 года по 11 января 2023 года</a:t>
                      </a:r>
                      <a:endParaRPr lang="ru-RU" sz="105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Серия ПК 00465478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461121</a:t>
                      </a:r>
                      <a:endParaRPr lang="ru-RU" sz="105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593565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Мои публикации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5" y="1474442"/>
          <a:ext cx="6792415" cy="4330821"/>
        </p:xfrm>
        <a:graphic>
          <a:graphicData uri="http://schemas.openxmlformats.org/drawingml/2006/table">
            <a:tbl>
              <a:tblPr/>
              <a:tblGrid>
                <a:gridCol w="522493"/>
                <a:gridCol w="2786632"/>
                <a:gridCol w="1106457"/>
                <a:gridCol w="2376833"/>
              </a:tblGrid>
              <a:tr h="555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публикации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latin typeface="Times New Roman"/>
                          <a:ea typeface="Times New Roman"/>
                          <a:cs typeface="Times New Roman"/>
                        </a:rPr>
                        <a:t>Дата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latin typeface="Times New Roman"/>
                          <a:ea typeface="Times New Roman"/>
                          <a:cs typeface="Times New Roman"/>
                        </a:rPr>
                        <a:t>Результат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66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Публикация «Роль личности в истории страны»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«Педагогический альманах» № 20. 2021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850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Публикация на площадке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ДОБРО.ру»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«Пезмогская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сага или посторонним вход разрешён»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https://dobro.ru/project/10038319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663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ArialMT"/>
                          <a:cs typeface="Times New Roman"/>
                        </a:rPr>
                        <a:t>«Практикум по обществознанию. Задание № 25»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https://infourok.ru/razrabotka-zadanij-po-funkcionalnoj-gramotnosti-5686665.html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663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ArialMT"/>
                          <a:cs typeface="Times New Roman"/>
                        </a:rPr>
                        <a:t> «Разработка заданий по функциональной грамотности»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https://infourok.ru/praktikum-po-obshestvoznaniyu-zadanie-25-5686657.html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66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ArialMT"/>
                          <a:cs typeface="Times New Roman"/>
                        </a:rPr>
                        <a:t>Познавательная игра «Назад в СССР»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https://infourok.ru/igra-nazad-v-sssr-5749503.html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663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ArialMT"/>
                          <a:cs typeface="Times New Roman"/>
                        </a:rPr>
                        <a:t>Публикация в районной газете «Звезда». Статья «Их призвание – воспитание и образование!»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07.10.2022 год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593565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Мои публикации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D:\2023 - 2024\1 КОНКУРС\газета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369329" cy="4752528"/>
          </a:xfrm>
          <a:prstGeom prst="rect">
            <a:avLst/>
          </a:prstGeom>
          <a:noFill/>
        </p:spPr>
      </p:pic>
      <p:pic>
        <p:nvPicPr>
          <p:cNvPr id="4" name="Picture 2" descr="D:\2023 - 2024\1 КОНКУРС\газета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3816424" cy="1504938"/>
          </a:xfrm>
          <a:prstGeom prst="rect">
            <a:avLst/>
          </a:prstGeom>
          <a:noFill/>
        </p:spPr>
      </p:pic>
      <p:pic>
        <p:nvPicPr>
          <p:cNvPr id="5" name="Picture 4" descr="D:\2023 - 2024\1 КОНКУРС\газета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1726555" cy="3100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593565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Мои публикации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430382" cy="380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177808"/>
            <a:ext cx="7416824" cy="552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Общие сведения</a:t>
            </a:r>
          </a:p>
          <a:p>
            <a:pPr algn="just"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Панкова Елена Юрьевна, родилась в п. Приозерный Корткеросского района. Закончила Приозёрскую среднюю школу в 1982 году, поступила в СГУ по  специальности  «Историк. Преподаватель по специальности «История».</a:t>
            </a:r>
          </a:p>
          <a:p>
            <a:pPr algn="just">
              <a:lnSpc>
                <a:spcPct val="11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Общий  педагогический  стаж -  39 лет.</a:t>
            </a:r>
          </a:p>
          <a:p>
            <a:pPr algn="just">
              <a:lnSpc>
                <a:spcPct val="11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Стаж  работы  в МБОУ «СОШ № 4 с углублённым изучением отдельных предметов» г. Усинска -  10  лет.</a:t>
            </a:r>
          </a:p>
          <a:p>
            <a:pPr algn="just">
              <a:lnSpc>
                <a:spcPct val="11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Квалификационная  категория -  высшая.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593565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Мои выступления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1412776"/>
          <a:ext cx="7272807" cy="3825964"/>
        </p:xfrm>
        <a:graphic>
          <a:graphicData uri="http://schemas.openxmlformats.org/drawingml/2006/table">
            <a:tbl>
              <a:tblPr/>
              <a:tblGrid>
                <a:gridCol w="559446"/>
                <a:gridCol w="2983716"/>
                <a:gridCol w="1184711"/>
                <a:gridCol w="2544934"/>
              </a:tblGrid>
              <a:tr h="749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 семинара/ уровень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latin typeface="Times New Roman"/>
                          <a:ea typeface="Times New Roman"/>
                          <a:cs typeface="Times New Roman"/>
                        </a:rPr>
                        <a:t>Период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978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«Использование результатов независимых оценочных процедур для повышения качества образования по общеобразовательным предметам»/УО АМО ГО «Усинск», муниципальный уровень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«Использование результатов независимых оценочных процедур для повышения качества образования по предметам «История» и «Обществознание»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1160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«Школа наставников проектов»/ ГПОУ «Гимназия искусств при Главе Республики Коми имени Ю.А. Спиридонова» г. Сыктывкар/ региональный уровень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«Реализация школьного проекта»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472068"/>
            <a:ext cx="741682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Информационная компетентность педагога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 на платформе «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Learningapps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154" y="1484784"/>
            <a:ext cx="7504262" cy="329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378121"/>
            <a:ext cx="741682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Информационная компетентность педагога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 на платформе «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Учи.ру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940425" cy="31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996952"/>
            <a:ext cx="5940425" cy="31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378122"/>
            <a:ext cx="741682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Информационная компетентность педагога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 на платформе «РЭШ»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955417" cy="38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284984"/>
            <a:ext cx="5934489" cy="314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378122"/>
            <a:ext cx="741682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Информационная компетентность педагога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 на платформе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Teams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5940425" cy="334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5940425" cy="334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4365104"/>
            <a:ext cx="4392488" cy="23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-325493"/>
            <a:ext cx="741682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успеваемости по истории и обществознанию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2093496"/>
          <a:ext cx="7992888" cy="3434074"/>
        </p:xfrm>
        <a:graphic>
          <a:graphicData uri="http://schemas.openxmlformats.org/drawingml/2006/table">
            <a:tbl>
              <a:tblPr/>
              <a:tblGrid>
                <a:gridCol w="1080120"/>
                <a:gridCol w="1008112"/>
                <a:gridCol w="1080120"/>
                <a:gridCol w="997074"/>
                <a:gridCol w="844122"/>
                <a:gridCol w="1687196"/>
                <a:gridCol w="1296144"/>
              </a:tblGrid>
              <a:tr h="7580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latin typeface="Century Schoolbook"/>
                          <a:ea typeface="Times New Roman"/>
                          <a:cs typeface="Arial"/>
                        </a:rPr>
                        <a:t>Учебный год</a:t>
                      </a:r>
                      <a:r>
                        <a:rPr lang="ru-RU" sz="1200" b="1" kern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latin typeface="Century Schoolbook"/>
                          <a:ea typeface="Times New Roman"/>
                          <a:cs typeface="Arial"/>
                        </a:rPr>
                        <a:t>Классы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latin typeface="Century Schoolbook"/>
                          <a:ea typeface="Times New Roman"/>
                          <a:cs typeface="Arial"/>
                        </a:rPr>
                        <a:t>Предмет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latin typeface="Century Schoolbook"/>
                          <a:ea typeface="Times New Roman"/>
                          <a:cs typeface="Arial"/>
                        </a:rPr>
                        <a:t>Результат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latin typeface="Century Schoolbook"/>
                          <a:ea typeface="Times New Roman"/>
                          <a:cs typeface="Arial"/>
                        </a:rPr>
                        <a:t>Классы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latin typeface="Century Schoolbook"/>
                          <a:ea typeface="Times New Roman"/>
                          <a:cs typeface="Arial"/>
                        </a:rPr>
                        <a:t>Предмет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latin typeface="Century Schoolbook"/>
                          <a:ea typeface="Times New Roman"/>
                          <a:cs typeface="Arial"/>
                        </a:rPr>
                        <a:t>Результат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8884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Times New Roman"/>
                          <a:cs typeface="Arial"/>
                        </a:rPr>
                        <a:t>2020-2021</a:t>
                      </a:r>
                      <a:r>
                        <a:rPr lang="ru-RU" sz="1300" b="1" i="1" kern="12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Times New Roman"/>
                          <a:cs typeface="Arial"/>
                        </a:rPr>
                        <a:t>10а, 10б, 10в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Times New Roman"/>
                          <a:cs typeface="Arial"/>
                        </a:rPr>
                        <a:t>История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solidFill>
                            <a:srgbClr val="C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100%</a:t>
                      </a:r>
                      <a:r>
                        <a:rPr lang="ru-RU" sz="1300" b="1" i="1" kern="12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Times New Roman"/>
                          <a:cs typeface="Arial"/>
                        </a:rPr>
                        <a:t> 10а, 10б, 10в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Calibri"/>
                          <a:cs typeface="Times New Roman"/>
                        </a:rPr>
                        <a:t>Обществознание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100% 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884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Times New Roman"/>
                          <a:cs typeface="Arial"/>
                        </a:rPr>
                        <a:t> 2021 - 2022</a:t>
                      </a:r>
                      <a:r>
                        <a:rPr lang="ru-RU" sz="1300" b="1" i="1" kern="12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Times New Roman"/>
                          <a:cs typeface="Arial"/>
                        </a:rPr>
                        <a:t>11а, 11б, 11в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Times New Roman"/>
                          <a:cs typeface="Arial"/>
                        </a:rPr>
                        <a:t>История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solidFill>
                            <a:srgbClr val="C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100%</a:t>
                      </a:r>
                      <a:r>
                        <a:rPr lang="ru-RU" sz="1300" b="1" i="1" kern="12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Times New Roman"/>
                          <a:cs typeface="Arial"/>
                        </a:rPr>
                        <a:t>11а, 11б, 11в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Calibri"/>
                          <a:cs typeface="Times New Roman"/>
                        </a:rPr>
                        <a:t>Обществознание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solidFill>
                            <a:srgbClr val="C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100%</a:t>
                      </a:r>
                      <a:r>
                        <a:rPr lang="ru-RU" sz="1300" b="1" i="1" kern="12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8887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Times New Roman"/>
                          <a:cs typeface="Arial"/>
                        </a:rPr>
                        <a:t> 2022 - 2023</a:t>
                      </a:r>
                      <a:r>
                        <a:rPr lang="ru-RU" sz="1300" b="1" i="1" kern="12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Times New Roman"/>
                          <a:ea typeface="Times New Roman"/>
                          <a:cs typeface="Times New Roman"/>
                        </a:rPr>
                        <a:t>5а. 5б, 5г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>
                          <a:latin typeface="Times New Roman"/>
                          <a:ea typeface="Times New Roman"/>
                          <a:cs typeface="Times New Roman"/>
                        </a:rPr>
                        <a:t>6а,6б, 6в, 6г, 7б,7в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Times New Roman"/>
                          <a:cs typeface="Arial"/>
                        </a:rPr>
                        <a:t>История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solidFill>
                            <a:srgbClr val="C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100%</a:t>
                      </a:r>
                      <a:r>
                        <a:rPr lang="ru-RU" sz="1300" b="1" i="1" kern="12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>
                          <a:latin typeface="Times New Roman"/>
                          <a:ea typeface="Times New Roman"/>
                          <a:cs typeface="Times New Roman"/>
                        </a:rPr>
                        <a:t>6а,6б, 6в, 6г, 7б,7в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Calibri"/>
                          <a:cs typeface="Times New Roman"/>
                        </a:rPr>
                        <a:t>Обществознание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 dirty="0">
                          <a:solidFill>
                            <a:srgbClr val="C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100%</a:t>
                      </a:r>
                      <a:r>
                        <a:rPr lang="ru-RU" sz="1300" b="1" i="1" kern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-314526"/>
            <a:ext cx="741682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Качество знаний по истории и обществознанию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2093500"/>
          <a:ext cx="7776864" cy="3327441"/>
        </p:xfrm>
        <a:graphic>
          <a:graphicData uri="http://schemas.openxmlformats.org/drawingml/2006/table">
            <a:tbl>
              <a:tblPr/>
              <a:tblGrid>
                <a:gridCol w="1008112"/>
                <a:gridCol w="864096"/>
                <a:gridCol w="936104"/>
                <a:gridCol w="936104"/>
                <a:gridCol w="1080120"/>
                <a:gridCol w="1656184"/>
                <a:gridCol w="1296144"/>
              </a:tblGrid>
              <a:tr h="7261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latin typeface="Century Schoolbook"/>
                          <a:ea typeface="Times New Roman"/>
                          <a:cs typeface="Arial"/>
                        </a:rPr>
                        <a:t>Учебный год</a:t>
                      </a:r>
                      <a:r>
                        <a:rPr lang="ru-RU" sz="1200" b="1" kern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latin typeface="Century Schoolbook"/>
                          <a:ea typeface="Times New Roman"/>
                          <a:cs typeface="Arial"/>
                        </a:rPr>
                        <a:t>Классы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latin typeface="Century Schoolbook"/>
                          <a:ea typeface="Times New Roman"/>
                          <a:cs typeface="Arial"/>
                        </a:rPr>
                        <a:t>Предмет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latin typeface="Century Schoolbook"/>
                          <a:ea typeface="Times New Roman"/>
                          <a:cs typeface="Arial"/>
                        </a:rPr>
                        <a:t>Результат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latin typeface="Century Schoolbook"/>
                          <a:ea typeface="Times New Roman"/>
                          <a:cs typeface="Arial"/>
                        </a:rPr>
                        <a:t>Классы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latin typeface="Century Schoolbook"/>
                          <a:ea typeface="Times New Roman"/>
                          <a:cs typeface="Arial"/>
                        </a:rPr>
                        <a:t>Предмет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latin typeface="Century Schoolbook"/>
                          <a:ea typeface="Times New Roman"/>
                          <a:cs typeface="Arial"/>
                        </a:rPr>
                        <a:t>Результат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8510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Times New Roman"/>
                          <a:cs typeface="Arial"/>
                        </a:rPr>
                        <a:t>2020-2021</a:t>
                      </a:r>
                      <a:r>
                        <a:rPr lang="ru-RU" sz="1300" b="1" i="1" kern="12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Times New Roman"/>
                          <a:cs typeface="Arial"/>
                        </a:rPr>
                        <a:t>10а, 10б, 10в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Times New Roman"/>
                          <a:cs typeface="Arial"/>
                        </a:rPr>
                        <a:t>История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solidFill>
                            <a:srgbClr val="C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74%</a:t>
                      </a:r>
                      <a:r>
                        <a:rPr lang="ru-RU" sz="1300" b="1" i="1" kern="12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Times New Roman"/>
                          <a:cs typeface="Arial"/>
                        </a:rPr>
                        <a:t> 10а, 10б, 10в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Calibri"/>
                          <a:cs typeface="Times New Roman"/>
                        </a:rPr>
                        <a:t>Обществознание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74%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510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Times New Roman"/>
                          <a:cs typeface="Arial"/>
                        </a:rPr>
                        <a:t> 2021 - 2022</a:t>
                      </a:r>
                      <a:r>
                        <a:rPr lang="ru-RU" sz="1300" b="1" i="1" kern="12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Times New Roman"/>
                          <a:cs typeface="Arial"/>
                        </a:rPr>
                        <a:t>11а, 11б, 11в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Times New Roman"/>
                          <a:cs typeface="Arial"/>
                        </a:rPr>
                        <a:t>История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solidFill>
                            <a:srgbClr val="C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82%</a:t>
                      </a:r>
                      <a:r>
                        <a:rPr lang="ru-RU" sz="1300" b="1" i="1" kern="12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Times New Roman"/>
                          <a:cs typeface="Arial"/>
                        </a:rPr>
                        <a:t>11а, 11б, 11в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Calibri"/>
                          <a:cs typeface="Times New Roman"/>
                        </a:rPr>
                        <a:t>Обществознание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solidFill>
                            <a:srgbClr val="C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82%</a:t>
                      </a:r>
                      <a:r>
                        <a:rPr lang="ru-RU" sz="1300" b="1" i="1" kern="12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8513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Times New Roman"/>
                          <a:cs typeface="Arial"/>
                        </a:rPr>
                        <a:t> 2022 - 2023</a:t>
                      </a:r>
                      <a:r>
                        <a:rPr lang="ru-RU" sz="1300" b="1" i="1" kern="12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Times New Roman"/>
                          <a:ea typeface="Times New Roman"/>
                          <a:cs typeface="Times New Roman"/>
                        </a:rPr>
                        <a:t>5а. 5б, 5г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>
                          <a:latin typeface="Times New Roman"/>
                          <a:ea typeface="Times New Roman"/>
                          <a:cs typeface="Times New Roman"/>
                        </a:rPr>
                        <a:t>6а,6б, 6в, 6г, 7б,7в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Times New Roman"/>
                          <a:cs typeface="Arial"/>
                        </a:rPr>
                        <a:t>История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solidFill>
                            <a:srgbClr val="C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90%</a:t>
                      </a:r>
                      <a:r>
                        <a:rPr lang="ru-RU" sz="1300" b="1" i="1" kern="12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>
                          <a:latin typeface="Times New Roman"/>
                          <a:ea typeface="Times New Roman"/>
                          <a:cs typeface="Times New Roman"/>
                        </a:rPr>
                        <a:t>6а,6б, 6в, 6г, 7б,7в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>
                          <a:latin typeface="Century Schoolbook"/>
                          <a:ea typeface="Calibri"/>
                          <a:cs typeface="Times New Roman"/>
                        </a:rPr>
                        <a:t>Обществознание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 dirty="0">
                          <a:solidFill>
                            <a:srgbClr val="C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90%</a:t>
                      </a:r>
                      <a:r>
                        <a:rPr lang="ru-RU" sz="1300" b="1" i="1" kern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86" marR="47986" marT="755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-361497"/>
            <a:ext cx="741682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вовлечения во внеурочную деятельность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403648" y="1628800"/>
          <a:ext cx="698477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383074"/>
            <a:ext cx="741682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Положительная динамика вовлечения во внеурочную деятельность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899592" y="1833562"/>
          <a:ext cx="6601345" cy="382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51429"/>
            <a:ext cx="7416824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kumimoji="0" lang="ru-RU" altLang="zh-CN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just"/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ДОО «Русь» осуществляет свою деятельность с 2013 года, и я являюсь бессменным куратором. В ДОО «Русь» входят 50 учащихся. </a:t>
            </a:r>
          </a:p>
          <a:p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Проекты реализованные ДОО «Русь»: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«Мелодия, прерванная войной!» (2019 год);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«Пионеры – герои» (2019 год);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Мы – наследники Великой Победы» (2020 год);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«Дорогами «Бессмертного полка» (2020 год);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«Салют Победы – 2020!» (2021 год);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«Молодая гвардия» (2021 год);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«Василий Тёркин» (2022 год);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 зори здесь тихие» (2023 год).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ru-RU" altLang="zh-CN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593565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Мои достижения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Пользователь\Desktop\КРИРО скрин\PHOTO-2022-02-20-19-16-10-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195736" y="1196752"/>
            <a:ext cx="2083112" cy="2350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Пользователь\Desktop\КРИРО скрин\PHOTO-2022-02-20-19-16-1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751111" y="945633"/>
            <a:ext cx="2457321" cy="324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Пользователь\Desktop\Из эл почты мне\PHOTO-2023-06-11-09-57-0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527885" y="3104965"/>
            <a:ext cx="2880320" cy="3960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Пользователь\Desktop\Из эл почты мне\PHOTO-2023-06-11-09-56-5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177874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Пользователь\Desktop\КРИРО скрин\PHOTO-2022-02-20-19-16-10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020272" y="3645024"/>
            <a:ext cx="185889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0486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2699792" cy="37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259228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262778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2699792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0486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Пользователь\Desktop\МОЯ АТТЕСТАЦИЯ 2016-2017\Грамоты мама\фото мама\1462545010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048000" cy="2288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C:\Users\Пользователь\Desktop\МОЯ АТТЕСТАЦИЯ 2016-2017\Грамоты мама\фото мама\14625450274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3239852" y="584684"/>
            <a:ext cx="280831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Пользователь\Desktop\МОЯ АТТЕСТАЦИЯ 2016-2017\Грамоты мама\фото мама\DSC_021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68052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ФОТО ЛЕНА\DSCN576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83215" y="4157945"/>
            <a:ext cx="2808312" cy="22145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ФОТО ЛЕНА\DSCN578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2466156" cy="25922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ФОТО ТЕЛЕФОН ЛЕНА\.thumbnails\14345678791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396044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:\ФОТО ТЕЛЕФОН ЛЕНА\.thumbnails\14345678766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410445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Пользователь\Desktop\Грамоты мама\фото мама\DSC_01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620688"/>
            <a:ext cx="2952328" cy="18958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Пользователь\Desktop\МОЯ АТТЕСТАЦИЯ 2016-2017\Грамоты мама\фото мама\146253511536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132856"/>
            <a:ext cx="309634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Пользователь\Desktop\МОЯ АТТЕСТАЦИЯ 2016-2017\Грамоты мама\фото мама\DSC_018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004323" y="3772541"/>
            <a:ext cx="3096342" cy="2553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0486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Пользователь\Desktop\МОЯ АТТЕСТАЦИЯ 2016-2017\Грамоты мама\фото мама\DSC_024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24847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Пользователь\Desktop\МОЯ АТТЕСТАЦИЯ 2016-2017\Грамоты мама\фото мама\DSC_031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44008" y="620688"/>
            <a:ext cx="3456384" cy="2592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Пользователь\Desktop\МОЯ АТТЕСТАЦИЯ 2016-2017\Грамоты мама\фото мама\DSC_023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996953"/>
            <a:ext cx="4184049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0486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400776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339752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3600400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241176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235158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ВСЕ МОЁ ВАЖНО 2016 год\С ФЛЕШКИ ПАТРИОТ МЕРОПРИЯТИЯ\ФОТО ЕСТЬ ПРОФЕССИЯ\1458346255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2808312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00776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4151784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3503712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0486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Пользователь\Desktop\DSC01692 - копия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212233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C:\Users\Пользователь\Desktop\DSC01706 - копия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81642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Пользователь\Desktop\DSC01679 - копия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5940425" cy="3333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0486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60851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285564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791744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221088"/>
            <a:ext cx="3431704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3456384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0486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ФОТО ТЕЛЕФОН ЛЕНА\100ANDRO\DSC_033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80529" y="1052737"/>
            <a:ext cx="3744417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 descr="C:\Users\Пользователь\Desktop\Грамоты мама\фото мама\DSC_01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4320480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60040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386375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6096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593565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Мои достижения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Пользователь\AppData\Local\Microsoft\Windows\INetCache\Content.Word\DSC_000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88541" y="1880829"/>
            <a:ext cx="3672410" cy="230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Пользователь\Desktop\Грамоты мама\2016_07_25\IMG_006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2484487" cy="357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268761"/>
            <a:ext cx="2326269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2762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0486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593565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Мои достижения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30384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Desktop\Сертификат_ЖиваяИстория-России.РФ-1514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269876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593565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Мои достижения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2577243" cy="3765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Пользователь\Desktop\Из эл почты мне\PHOTO-2023-06-11-09-56-4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474508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000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2623820" cy="371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593565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 моих учеников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1556790"/>
          <a:ext cx="7200800" cy="3958052"/>
        </p:xfrm>
        <a:graphic>
          <a:graphicData uri="http://schemas.openxmlformats.org/drawingml/2006/table">
            <a:tbl>
              <a:tblPr/>
              <a:tblGrid>
                <a:gridCol w="553907"/>
                <a:gridCol w="2954175"/>
                <a:gridCol w="1172982"/>
                <a:gridCol w="2519736"/>
              </a:tblGrid>
              <a:tr h="748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№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FFFFFF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Мероприятие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FFFFFF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Дата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Результат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</a:tr>
              <a:tr h="748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1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Всероссийская  олимпиада школьников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/ муниципальный уровень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2018-2019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Победители и призёры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</a:tr>
              <a:tr h="748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Всероссийская  олимпиада школьников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/ муниципальный уровень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2019-2020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Победители и призёры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</a:tr>
              <a:tr h="748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3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Всероссийская  олимпиада школьников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/ муниципальный уровень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2020-2021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Победители и призёры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</a:tr>
              <a:tr h="748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4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Всероссийская  олимпиада школьников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/ муниципальный уровень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2021-2022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Победители и призёры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593565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 моих учеников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5" y="1700808"/>
          <a:ext cx="7416823" cy="3384376"/>
        </p:xfrm>
        <a:graphic>
          <a:graphicData uri="http://schemas.openxmlformats.org/drawingml/2006/table">
            <a:tbl>
              <a:tblPr/>
              <a:tblGrid>
                <a:gridCol w="570524"/>
                <a:gridCol w="3042799"/>
                <a:gridCol w="1208171"/>
                <a:gridCol w="2595329"/>
              </a:tblGrid>
              <a:tr h="84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№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FFFFFF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Мероприятие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FFFFFF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Дата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FFFFFF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Результат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</a:tr>
              <a:tr h="84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1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Всероссийская  олимпиада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школьников по обществознанию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региональный уровень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2019-2020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Призёр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</a:tr>
              <a:tr h="84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Всероссийская  олимпиада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школьников по обществознанию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региональный уровень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2020-2021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Призёр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</a:tr>
              <a:tr h="84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3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Всероссийская  олимпиада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школьников по обществознанию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региональный уровень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2021-2022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Призёр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01" marR="66201" marT="33100" marB="331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593565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 моих учеников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2" y="1304155"/>
          <a:ext cx="6665822" cy="5409078"/>
        </p:xfrm>
        <a:graphic>
          <a:graphicData uri="http://schemas.openxmlformats.org/drawingml/2006/table">
            <a:tbl>
              <a:tblPr/>
              <a:tblGrid>
                <a:gridCol w="512755"/>
                <a:gridCol w="3303669"/>
                <a:gridCol w="936104"/>
                <a:gridCol w="1913294"/>
              </a:tblGrid>
              <a:tr h="54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FFFFFF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№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FFFFFF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Мероприятие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FFFFFF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Дата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FFFFFF"/>
                          </a:solidFill>
                          <a:latin typeface="Century Schoolbook"/>
                          <a:ea typeface="Times New Roman"/>
                          <a:cs typeface="Arial"/>
                        </a:rPr>
                        <a:t>Результат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</a:tr>
              <a:tr h="546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latin typeface="Times New Roman"/>
                          <a:ea typeface="Calibri"/>
                          <a:cs typeface="Times New Roman"/>
                        </a:rPr>
                        <a:t>Олимпиада по историческому </a:t>
                      </a:r>
                      <a:r>
                        <a:rPr lang="ru-RU" sz="1400" spc="-20" dirty="0" smtClean="0">
                          <a:latin typeface="Times New Roman"/>
                          <a:ea typeface="Calibri"/>
                          <a:cs typeface="Times New Roman"/>
                        </a:rPr>
                        <a:t>краеведению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региональный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Благодарственные письма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</a:tr>
              <a:tr h="655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Психолого-педагогическая олимпиада школьников имени К.Д. Ушинского/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всероссийский уровень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Times New Roman"/>
                          <a:ea typeface="Times New Roman"/>
                          <a:cs typeface="Times New Roman"/>
                        </a:rPr>
                        <a:t>2020-2021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Победители и призёры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</a:tr>
              <a:tr h="85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Городская олимпиада по семейному законодательству за углублённое изучение Семейного права Российской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Федерации/ муниципальный уровень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Times New Roman"/>
                          <a:ea typeface="Times New Roman"/>
                          <a:cs typeface="Times New Roman"/>
                        </a:rPr>
                        <a:t>2020-2021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Благодарственные письма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</a:tr>
              <a:tr h="655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Заочная викторина «Мы живём в Республике Коми»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/ муниципальный уровень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2021-2022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Победители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</a:tr>
              <a:tr h="85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Региональный (отборочный) этап Всероссийской олимпиады школьников по вопросам избирательного права и избирательного процесса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2021-2022  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Благодарственные письма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</a:tr>
              <a:tr h="611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Городская олимпиада по предпринимательству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2021-2022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Призёр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15" marR="65015" marT="32508" marB="3250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1317</Words>
  <Application>Microsoft Office PowerPoint</Application>
  <PresentationFormat>Экран (4:3)</PresentationFormat>
  <Paragraphs>356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2023-06-14T22:53:29Z</dcterms:created>
  <dcterms:modified xsi:type="dcterms:W3CDTF">2023-06-14T23:01:52Z</dcterms:modified>
</cp:coreProperties>
</file>